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sy-sol.com/profile/population/pages/polic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887" y="602166"/>
            <a:ext cx="8915399" cy="231945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POPULATION </a:t>
            </a:r>
            <a:r>
              <a:rPr lang="en-US" b="1" dirty="0"/>
              <a:t>POLICY OF </a:t>
            </a:r>
            <a:r>
              <a:rPr lang="en-US" b="1" dirty="0" smtClean="0"/>
              <a:t>PAKISTAN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0931" y="2542478"/>
            <a:ext cx="8915399" cy="363996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	This </a:t>
            </a:r>
            <a:r>
              <a:rPr lang="en-US" dirty="0">
                <a:solidFill>
                  <a:schemeClr val="tx1"/>
                </a:solidFill>
              </a:rPr>
              <a:t>Population </a:t>
            </a:r>
            <a:r>
              <a:rPr lang="en-US" dirty="0" smtClean="0">
                <a:solidFill>
                  <a:schemeClr val="tx1"/>
                </a:solidFill>
              </a:rPr>
              <a:t>Policy was adopted during the government of President Gen. Pervez Musharraf on World Population Day, </a:t>
            </a:r>
            <a:r>
              <a:rPr lang="en-US" b="1" dirty="0" smtClean="0">
                <a:solidFill>
                  <a:schemeClr val="tx1"/>
                </a:solidFill>
              </a:rPr>
              <a:t>11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July, 2002</a:t>
            </a:r>
            <a:r>
              <a:rPr lang="en-US" dirty="0" smtClean="0">
                <a:solidFill>
                  <a:schemeClr val="tx1"/>
                </a:solidFill>
              </a:rPr>
              <a:t>. It  was designed </a:t>
            </a:r>
            <a:r>
              <a:rPr lang="en-US" b="1" dirty="0">
                <a:solidFill>
                  <a:schemeClr val="tx1"/>
                </a:solidFill>
              </a:rPr>
              <a:t>to achieve social and economic revival </a:t>
            </a:r>
            <a:r>
              <a:rPr lang="en-US" dirty="0">
                <a:solidFill>
                  <a:schemeClr val="tx1"/>
                </a:solidFill>
              </a:rPr>
              <a:t>by curbing rapid population growth and thereby reducing its adverse consequences for development.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It </a:t>
            </a:r>
            <a:r>
              <a:rPr lang="en-US" dirty="0">
                <a:solidFill>
                  <a:schemeClr val="tx1"/>
                </a:solidFill>
              </a:rPr>
              <a:t>intended </a:t>
            </a:r>
            <a:r>
              <a:rPr lang="en-US" b="1" dirty="0">
                <a:solidFill>
                  <a:schemeClr val="tx1"/>
                </a:solidFill>
              </a:rPr>
              <a:t>to achieve a reduction in dependency ratios, to alleviate pressures on dwindling resources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to help in the reduction of poverty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This </a:t>
            </a:r>
            <a:r>
              <a:rPr lang="en-US" dirty="0">
                <a:solidFill>
                  <a:schemeClr val="tx1"/>
                </a:solidFill>
              </a:rPr>
              <a:t>Population Policy </a:t>
            </a:r>
            <a:r>
              <a:rPr lang="en-US" dirty="0" smtClean="0">
                <a:solidFill>
                  <a:schemeClr val="tx1"/>
                </a:solidFill>
              </a:rPr>
              <a:t>has </a:t>
            </a:r>
            <a:r>
              <a:rPr lang="en-US" dirty="0">
                <a:solidFill>
                  <a:schemeClr val="tx1"/>
                </a:solidFill>
              </a:rPr>
              <a:t>several wide-ranging consequences for the economy, polity, human rights and the long-term prosperity of Pakistan</a:t>
            </a:r>
            <a:r>
              <a:rPr lang="en-US" dirty="0" smtClean="0">
                <a:solidFill>
                  <a:schemeClr val="tx1"/>
                </a:solidFill>
              </a:rPr>
              <a:t>. It is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b="1" dirty="0">
                <a:solidFill>
                  <a:schemeClr val="tx1"/>
                </a:solidFill>
              </a:rPr>
              <a:t>outcome of a participatory process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enjoys </a:t>
            </a:r>
            <a:r>
              <a:rPr lang="en-US" dirty="0">
                <a:solidFill>
                  <a:schemeClr val="tx1"/>
                </a:solidFill>
              </a:rPr>
              <a:t>the consensus of all stakeholders and partners, within government, NGOS and, civil society.</a:t>
            </a:r>
          </a:p>
        </p:txBody>
      </p:sp>
    </p:spTree>
    <p:extLst>
      <p:ext uri="{BB962C8B-B14F-4D97-AF65-F5344CB8AC3E}">
        <p14:creationId xmlns:p14="http://schemas.microsoft.com/office/powerpoint/2010/main" val="412784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078" y="434539"/>
            <a:ext cx="9876534" cy="780944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5) Coordination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078" y="1215483"/>
            <a:ext cx="9969190" cy="490653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	The </a:t>
            </a:r>
            <a:r>
              <a:rPr lang="en-US" dirty="0"/>
              <a:t>Policy recognizes that population is a crosscutting issue, which cannot be addressed in isolation and warrants an </a:t>
            </a:r>
            <a:r>
              <a:rPr lang="en-US" b="1" dirty="0"/>
              <a:t>institutionalized coordinating mechanism</a:t>
            </a:r>
            <a:r>
              <a:rPr lang="en-US" dirty="0"/>
              <a:t>. Coordination is required at all levels within the government and outside and with all </a:t>
            </a:r>
            <a:r>
              <a:rPr lang="en-US" dirty="0" smtClean="0"/>
              <a:t>stakeholders</a:t>
            </a:r>
            <a:r>
              <a:rPr lang="en-US" dirty="0"/>
              <a:t>. This function rests with the Population Welfare Division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6) MONITORING MECHANISMS</a:t>
            </a:r>
          </a:p>
          <a:p>
            <a:pPr marL="0" indent="0" algn="just">
              <a:buNone/>
            </a:pPr>
            <a:r>
              <a:rPr lang="en-US" dirty="0"/>
              <a:t>The following interventions would be critical for an effective monitoring and evaluation mechanism</a:t>
            </a:r>
            <a:r>
              <a:rPr lang="en-US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Management </a:t>
            </a:r>
            <a:r>
              <a:rPr lang="en-US" dirty="0" smtClean="0"/>
              <a:t>Information System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Logistic Management Information </a:t>
            </a:r>
            <a:r>
              <a:rPr lang="en-US" dirty="0" smtClean="0"/>
              <a:t>System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GIS /</a:t>
            </a:r>
            <a:r>
              <a:rPr lang="en-US" dirty="0" smtClean="0"/>
              <a:t>Mapping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Research in Population and </a:t>
            </a:r>
            <a:r>
              <a:rPr lang="en-US" dirty="0" smtClean="0"/>
              <a:t>Development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Funding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130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624" y="635261"/>
            <a:ext cx="9909988" cy="1280890"/>
          </a:xfrm>
        </p:spPr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624" y="1743308"/>
            <a:ext cx="9909988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Punjab Population Welfare Department. (</a:t>
            </a:r>
            <a:r>
              <a:rPr lang="en-US" dirty="0" err="1" smtClean="0"/>
              <a:t>n.d.</a:t>
            </a:r>
            <a:r>
              <a:rPr lang="en-US" dirty="0" smtClean="0"/>
              <a:t>). Population </a:t>
            </a:r>
            <a:r>
              <a:rPr lang="en-US" smtClean="0"/>
              <a:t>Policy 2002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Retrieved April 26, 2020, from </a:t>
            </a:r>
          </a:p>
          <a:p>
            <a:pPr marL="0" indent="0">
              <a:buNone/>
            </a:pPr>
            <a:r>
              <a:rPr lang="en-US" u="sng" dirty="0" smtClean="0">
                <a:hlinkClick r:id="rId2"/>
              </a:rPr>
              <a:t>	 https</a:t>
            </a:r>
            <a:r>
              <a:rPr lang="en-US" u="sng" dirty="0">
                <a:hlinkClick r:id="rId2"/>
              </a:rPr>
              <a:t>://www.easy-sol.com/profile/population/pages/policy.html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00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828" y="367632"/>
            <a:ext cx="8911687" cy="1182388"/>
          </a:xfrm>
        </p:spPr>
        <p:txBody>
          <a:bodyPr/>
          <a:lstStyle/>
          <a:p>
            <a:pPr algn="ctr"/>
            <a:r>
              <a:rPr lang="en-US" b="1" dirty="0"/>
              <a:t>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114" y="1215483"/>
            <a:ext cx="9967061" cy="551985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/>
              <a:t>  The overall vision of the Population Policy </a:t>
            </a:r>
            <a:r>
              <a:rPr lang="en-US" dirty="0" smtClean="0"/>
              <a:t>is </a:t>
            </a:r>
            <a:r>
              <a:rPr lang="en-US" dirty="0"/>
              <a:t>to achieve population stabilization by 2020 through the expeditious completion of the demographic transition that entails declines both in fertility and mortality rates</a:t>
            </a:r>
            <a:r>
              <a:rPr lang="en-US" dirty="0" smtClean="0"/>
              <a:t>”.</a:t>
            </a:r>
          </a:p>
          <a:p>
            <a:pPr marL="0" indent="0" algn="ctr">
              <a:buNone/>
            </a:pPr>
            <a:r>
              <a:rPr lang="en-US" b="1" dirty="0" smtClean="0"/>
              <a:t>GOALS</a:t>
            </a:r>
          </a:p>
          <a:p>
            <a:pPr marL="0" indent="0" algn="just">
              <a:buNone/>
            </a:pPr>
            <a:r>
              <a:rPr lang="en-US" dirty="0" smtClean="0"/>
              <a:t>The following are the goals added in the Population Policy :-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Attain </a:t>
            </a:r>
            <a:r>
              <a:rPr lang="en-US" dirty="0"/>
              <a:t>a balance between resources and population within the broad parameters of the ICPD paradigm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Address various dimensions of the population issue within national laws, development priorities while remaining within our national social and cultural </a:t>
            </a:r>
            <a:r>
              <a:rPr lang="en-US" dirty="0" smtClean="0"/>
              <a:t>norms.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Increase awareness of the adverse consequences of rapid population growth both at the national, provincial, district and community </a:t>
            </a:r>
            <a:r>
              <a:rPr lang="en-US" dirty="0" smtClean="0"/>
              <a:t>levels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Promote family planning as an entitlement based on informed and voluntary </a:t>
            </a:r>
            <a:r>
              <a:rPr lang="en-US" dirty="0" smtClean="0"/>
              <a:t>choice.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Attain a reduction in fertility through improvement in access and quality of reproductive health services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Reduce population momentum through a delay in the first birth, changing spacing patterns and reduction in family size desires.</a:t>
            </a:r>
          </a:p>
        </p:txBody>
      </p:sp>
      <p:pic>
        <p:nvPicPr>
          <p:cNvPr id="1030" name="Picture 1" descr="https://www.easy-sol.com/profile/population/images/common/blu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2" descr="https://www.easy-sol.com/profile/population/images/common/blu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3" descr="https://www.easy-sol.com/profile/population/images/common/blu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4" descr="https://www.easy-sol.com/profile/population/images/common/blu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5" descr="https://www.easy-sol.com/profile/population/images/common/blu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6" descr="https://www.easy-sol.com/profile/population/images/common/blue-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9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070" y="389934"/>
            <a:ext cx="8911687" cy="725188"/>
          </a:xfrm>
        </p:spPr>
        <p:txBody>
          <a:bodyPr/>
          <a:lstStyle/>
          <a:p>
            <a:r>
              <a:rPr lang="en-US" b="1" dirty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820" y="1282391"/>
            <a:ext cx="10694019" cy="5241072"/>
          </a:xfrm>
        </p:spPr>
        <p:txBody>
          <a:bodyPr/>
          <a:lstStyle/>
          <a:p>
            <a:pPr algn="just"/>
            <a:r>
              <a:rPr lang="en-US" dirty="0"/>
              <a:t>Develop and launch advocacy campaigns to address special groups, such as, policy makers, opinion leaders, youth and adolescents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Increase ownership of population issues by the stakeholders and strengthen their participation in the processes of service delivery and program design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Reduce unmet need for family planning services by making available quality family planning  &amp; RH services to all married couples who want to limit or space their </a:t>
            </a:r>
            <a:r>
              <a:rPr lang="en-US" dirty="0" smtClean="0"/>
              <a:t>children.</a:t>
            </a:r>
          </a:p>
          <a:p>
            <a:pPr algn="just"/>
            <a:r>
              <a:rPr lang="en-US" dirty="0"/>
              <a:t>Adopt a shift from target oriented to people-centered needs and services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Ensure the provision of quality services especially to the poor, under-served and un-served populations in rural areas and urban </a:t>
            </a:r>
            <a:r>
              <a:rPr lang="en-US" dirty="0" smtClean="0"/>
              <a:t>slums.</a:t>
            </a:r>
          </a:p>
          <a:p>
            <a:pPr algn="just"/>
            <a:r>
              <a:rPr lang="en-US" dirty="0"/>
              <a:t>Coordinate and monitor a comprehensive network of family planning &amp; RH services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Build strong partnerships with concerned Line Ministries, Provincial line Departments particularly Health, Non-Governmental Organizations and the private Sector including the industrial sector to maintain standards in family planning by providing assistance/guidance through advocacy, training, monitoring and other means of participation and quality assurance.</a:t>
            </a:r>
          </a:p>
        </p:txBody>
      </p:sp>
    </p:spTree>
    <p:extLst>
      <p:ext uri="{BB962C8B-B14F-4D97-AF65-F5344CB8AC3E}">
        <p14:creationId xmlns:p14="http://schemas.microsoft.com/office/powerpoint/2010/main" val="2996123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466" y="311876"/>
            <a:ext cx="8911687" cy="859002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752" y="1338146"/>
            <a:ext cx="9231081" cy="4350051"/>
          </a:xfrm>
        </p:spPr>
        <p:txBody>
          <a:bodyPr/>
          <a:lstStyle/>
          <a:p>
            <a:pPr algn="just"/>
            <a:r>
              <a:rPr lang="en-US" dirty="0"/>
              <a:t>Strengthen contribution to population activities by civil society players, particularly NGOs and media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Expand the role of the private sector by making contraceptives accessible and affordable of contraceptives through social marketing of contraceptives and through local manufacture of contraceptives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Decentralize program management and service delivery to provincial and district </a:t>
            </a:r>
            <a:r>
              <a:rPr lang="en-US" dirty="0" smtClean="0"/>
              <a:t>levels.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1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8164" y="423388"/>
            <a:ext cx="8911687" cy="792095"/>
          </a:xfrm>
        </p:spPr>
        <p:txBody>
          <a:bodyPr/>
          <a:lstStyle/>
          <a:p>
            <a:r>
              <a:rPr lang="en-US" b="1" dirty="0"/>
              <a:t>AREAS OF POLICY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450" y="1215482"/>
            <a:ext cx="10078573" cy="51853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This </a:t>
            </a:r>
            <a:r>
              <a:rPr lang="en-US" dirty="0"/>
              <a:t>Policy </a:t>
            </a:r>
            <a:r>
              <a:rPr lang="en-US" dirty="0" smtClean="0"/>
              <a:t>was </a:t>
            </a:r>
            <a:r>
              <a:rPr lang="en-US" dirty="0"/>
              <a:t>developed and </a:t>
            </a:r>
            <a:r>
              <a:rPr lang="en-US" dirty="0" smtClean="0"/>
              <a:t>coordinated </a:t>
            </a:r>
            <a:r>
              <a:rPr lang="en-US" dirty="0"/>
              <a:t>through a </a:t>
            </a:r>
            <a:r>
              <a:rPr lang="en-US" b="1" dirty="0" smtClean="0"/>
              <a:t>multi-</a:t>
            </a:r>
            <a:r>
              <a:rPr lang="en-US" b="1" dirty="0" err="1" smtClean="0"/>
              <a:t>sectoral</a:t>
            </a:r>
            <a:r>
              <a:rPr lang="en-US" b="1" dirty="0" smtClean="0"/>
              <a:t> </a:t>
            </a:r>
            <a:r>
              <a:rPr lang="en-US" b="1" dirty="0"/>
              <a:t>strategy </a:t>
            </a:r>
            <a:r>
              <a:rPr lang="en-US" dirty="0"/>
              <a:t>towards population issues in which there </a:t>
            </a:r>
            <a:r>
              <a:rPr lang="en-US" dirty="0" smtClean="0"/>
              <a:t>was </a:t>
            </a:r>
            <a:r>
              <a:rPr lang="en-US" dirty="0"/>
              <a:t>a synergy between population dynamics, economic revival and poverty alleviation </a:t>
            </a:r>
            <a:r>
              <a:rPr lang="en-US" dirty="0" smtClean="0"/>
              <a:t>programs</a:t>
            </a:r>
            <a:r>
              <a:rPr lang="en-US" dirty="0"/>
              <a:t>. </a:t>
            </a:r>
            <a:r>
              <a:rPr lang="en-US" dirty="0" smtClean="0"/>
              <a:t>So the main areas of policy Focus along with their provisions are discussed </a:t>
            </a:r>
            <a:r>
              <a:rPr lang="en-US" smtClean="0"/>
              <a:t>as follows: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 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1) Service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Delivery Expansion and Improvement of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Quality:</a:t>
            </a:r>
          </a:p>
          <a:p>
            <a:pPr marL="0" indent="0" algn="just">
              <a:buNone/>
            </a:pPr>
            <a:r>
              <a:rPr lang="en-US" dirty="0" smtClean="0"/>
              <a:t>	Service </a:t>
            </a:r>
            <a:r>
              <a:rPr lang="en-US" dirty="0"/>
              <a:t>provision in family planning &amp; RH will concentrate on </a:t>
            </a:r>
            <a:r>
              <a:rPr lang="en-US" b="1" dirty="0"/>
              <a:t>improving access &amp; expanding coverage with special emphasis on rural &amp; under served areas and slums.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en-US" dirty="0" smtClean="0"/>
              <a:t>This </a:t>
            </a:r>
            <a:r>
              <a:rPr lang="en-US" dirty="0"/>
              <a:t>will be achieved through Population Welfare Program’s infrastructure &amp; through the health service delivery infrastructure, partnerships with private sector and networking with civil society.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The provision of family planning service will include </a:t>
            </a:r>
            <a:r>
              <a:rPr lang="en-US" b="1" dirty="0" smtClean="0"/>
              <a:t>RH, counselling services for attitudinal change for enhanced family planning practice and ensuring adequate supplies</a:t>
            </a:r>
            <a:r>
              <a:rPr lang="en-US" dirty="0" smtClean="0"/>
              <a:t>. Contraceptive choice is to be widened by providing training to service provider in latest techniques. </a:t>
            </a:r>
            <a:r>
              <a:rPr lang="en-US" b="1" dirty="0" smtClean="0"/>
              <a:t>Quality service </a:t>
            </a:r>
            <a:r>
              <a:rPr lang="en-US" dirty="0" smtClean="0"/>
              <a:t>provision will be ensured through </a:t>
            </a:r>
            <a:r>
              <a:rPr lang="en-US" b="1" dirty="0" smtClean="0"/>
              <a:t>regular monitoring.</a:t>
            </a:r>
          </a:p>
        </p:txBody>
      </p:sp>
    </p:spTree>
    <p:extLst>
      <p:ext uri="{BB962C8B-B14F-4D97-AF65-F5344CB8AC3E}">
        <p14:creationId xmlns:p14="http://schemas.microsoft.com/office/powerpoint/2010/main" val="257492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013" y="311876"/>
            <a:ext cx="8911687" cy="903607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013" y="1215483"/>
            <a:ext cx="9937599" cy="469573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It will specifically include: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smtClean="0"/>
              <a:t>Strengthening </a:t>
            </a:r>
            <a:r>
              <a:rPr lang="en-US" dirty="0"/>
              <a:t>Community-Based Services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Linkages with Institutional Service Delivery System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Strengthening and upgrading the existing Family Welfare Centers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Public-Private Partnerships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Male Involvement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/>
              <a:t>Improve and Ensure Quality of </a:t>
            </a:r>
            <a:r>
              <a:rPr lang="en-US" dirty="0" smtClean="0"/>
              <a:t>Services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2) 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Advocacy</a:t>
            </a:r>
          </a:p>
          <a:p>
            <a:pPr marL="0" indent="0" algn="just">
              <a:buNone/>
            </a:pPr>
            <a:r>
              <a:rPr lang="en-US" sz="1900" dirty="0" smtClean="0"/>
              <a:t>		Advocacy </a:t>
            </a:r>
            <a:r>
              <a:rPr lang="en-US" sz="1900" dirty="0" err="1"/>
              <a:t>programmes</a:t>
            </a:r>
            <a:r>
              <a:rPr lang="en-US" sz="1900" dirty="0"/>
              <a:t> will utilize </a:t>
            </a:r>
            <a:r>
              <a:rPr lang="en-US" sz="1900" b="1" dirty="0"/>
              <a:t>all channels of communication </a:t>
            </a:r>
            <a:r>
              <a:rPr lang="en-US" sz="1900" dirty="0"/>
              <a:t>particularly the </a:t>
            </a:r>
            <a:r>
              <a:rPr lang="en-US" sz="1900" dirty="0" smtClean="0"/>
              <a:t>media</a:t>
            </a:r>
            <a:r>
              <a:rPr lang="en-US" sz="1900" dirty="0"/>
              <a:t>, interpersonal communication and mass education to convey the </a:t>
            </a:r>
            <a:r>
              <a:rPr lang="en-US" sz="1900" dirty="0" smtClean="0"/>
              <a:t>macro and </a:t>
            </a:r>
            <a:r>
              <a:rPr lang="en-US" sz="1900" dirty="0"/>
              <a:t>micro effects of runaway population growth</a:t>
            </a:r>
            <a:r>
              <a:rPr lang="en-US" sz="2800" dirty="0"/>
              <a:t>.</a:t>
            </a:r>
            <a:endParaRPr lang="en-US" sz="2600" b="1" dirty="0" smtClean="0"/>
          </a:p>
          <a:p>
            <a:pPr marL="0" indent="0" algn="just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40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16" y="378783"/>
            <a:ext cx="9915296" cy="736339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9316" y="1037062"/>
            <a:ext cx="9915296" cy="559791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</a:t>
            </a:r>
            <a:r>
              <a:rPr lang="en-US" dirty="0"/>
              <a:t>will address the public and various influential groups as follows</a:t>
            </a:r>
            <a:r>
              <a:rPr lang="en-US" dirty="0" smtClean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Public Representatives</a:t>
            </a:r>
            <a:r>
              <a:rPr lang="en-US" dirty="0"/>
              <a:t>: will be given orientations on the population problem and its critical link to social and economic progress. They will be invited in turn to be advocates of the </a:t>
            </a:r>
            <a:r>
              <a:rPr lang="en-US" dirty="0" err="1"/>
              <a:t>programme</a:t>
            </a:r>
            <a:r>
              <a:rPr lang="en-US" dirty="0"/>
              <a:t>. 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Policy/Decision Makers</a:t>
            </a:r>
            <a:r>
              <a:rPr lang="en-US" dirty="0"/>
              <a:t>: will be targeted to enhance their understanding of the inter-linkages between population and sustainable development, to integrate population variable into their </a:t>
            </a:r>
            <a:r>
              <a:rPr lang="en-US" dirty="0" err="1"/>
              <a:t>sectoral</a:t>
            </a:r>
            <a:r>
              <a:rPr lang="en-US" dirty="0"/>
              <a:t> planning, commit increased level of resources and extend overall support to the population sector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Opinion Leaders</a:t>
            </a:r>
            <a:r>
              <a:rPr lang="en-US" dirty="0" smtClean="0"/>
              <a:t>: </a:t>
            </a:r>
            <a:r>
              <a:rPr lang="en-US" dirty="0"/>
              <a:t>will be sensitized about the continued benefit of birth spacing, safe motherhood and responsible parenthood for enriching and improving the quality of life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Men:</a:t>
            </a:r>
            <a:r>
              <a:rPr lang="en-US" dirty="0" smtClean="0"/>
              <a:t> </a:t>
            </a:r>
            <a:r>
              <a:rPr lang="en-US" dirty="0"/>
              <a:t>Males will be sensitized that family planning is a need for their own health and family well being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Youth &amp; Adolescents: </a:t>
            </a:r>
            <a:r>
              <a:rPr lang="en-US" dirty="0"/>
              <a:t>Youth are the future generation and need to be sensitized about the wide-ranging consequences of rapid population growth for the individual, family and nation and, therefore the need to build a mindset for responsible parenthood</a:t>
            </a:r>
            <a:r>
              <a:rPr lang="en-U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Medical Profession</a:t>
            </a:r>
            <a:r>
              <a:rPr lang="en-US" dirty="0" smtClean="0"/>
              <a:t>: </a:t>
            </a:r>
            <a:r>
              <a:rPr lang="en-US" dirty="0"/>
              <a:t>medics and paramedics will be motivated to accept family planning as integral to the work of their profession, particularly in the context of primary health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4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071" y="367632"/>
            <a:ext cx="8911687" cy="736339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358" y="1204332"/>
            <a:ext cx="9810944" cy="507380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Organized Sector</a:t>
            </a:r>
            <a:r>
              <a:rPr lang="en-US" dirty="0"/>
              <a:t>: Organized sector is to be associated as a partner to educate, inform and provide services to their employees through their infrastructure in family planning &amp; RH. 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/>
              <a:t>Intelligentsia/Influential Groups</a:t>
            </a:r>
            <a:r>
              <a:rPr lang="en-US" dirty="0"/>
              <a:t>: will be provided information about inter-relationships between population and sustainable development to sustain awareness, understanding and enhance social acceptability of the </a:t>
            </a:r>
            <a:r>
              <a:rPr lang="en-US" dirty="0" err="1"/>
              <a:t>programme</a:t>
            </a:r>
            <a:r>
              <a:rPr lang="en-US" dirty="0"/>
              <a:t> in </a:t>
            </a:r>
            <a:r>
              <a:rPr lang="en-US" dirty="0" smtClean="0"/>
              <a:t>society.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3) Training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Capacity Building</a:t>
            </a:r>
          </a:p>
          <a:p>
            <a:pPr marL="0" indent="0" algn="just">
              <a:buNone/>
            </a:pPr>
            <a:r>
              <a:rPr lang="en-US" sz="2000" dirty="0" smtClean="0"/>
              <a:t>	</a:t>
            </a:r>
            <a:r>
              <a:rPr lang="en-US" dirty="0" smtClean="0"/>
              <a:t>The </a:t>
            </a:r>
            <a:r>
              <a:rPr lang="en-US" dirty="0"/>
              <a:t>following training </a:t>
            </a:r>
            <a:r>
              <a:rPr lang="en-US" dirty="0" err="1"/>
              <a:t>programme</a:t>
            </a:r>
            <a:r>
              <a:rPr lang="en-US" dirty="0"/>
              <a:t> and human resource development would    be key features of the strategy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b="1" dirty="0" smtClean="0"/>
              <a:t>a) Family </a:t>
            </a:r>
            <a:r>
              <a:rPr lang="en-US" b="1" dirty="0"/>
              <a:t>Planning Training: </a:t>
            </a:r>
            <a:r>
              <a:rPr lang="en-US" dirty="0"/>
              <a:t>Population Welfare </a:t>
            </a:r>
            <a:r>
              <a:rPr lang="en-US" dirty="0" err="1"/>
              <a:t>Programme</a:t>
            </a:r>
            <a:r>
              <a:rPr lang="en-US" dirty="0"/>
              <a:t> has a nationwide institutional set-up of Training Institutes. They are equipped not only to provide pre-service and in-service training to all population welfare training personnel but also on an organized basis respond to the training needs of nation building departments, public sector </a:t>
            </a:r>
            <a:r>
              <a:rPr lang="en-US" dirty="0" smtClean="0"/>
              <a:t>organizations </a:t>
            </a:r>
            <a:r>
              <a:rPr lang="en-US" dirty="0"/>
              <a:t>and </a:t>
            </a:r>
            <a:r>
              <a:rPr lang="en-US" dirty="0" smtClean="0"/>
              <a:t>NGOs.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3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057" y="6858000"/>
            <a:ext cx="8911687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229" y="535259"/>
            <a:ext cx="9865383" cy="6099717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b) Human </a:t>
            </a:r>
            <a:r>
              <a:rPr lang="en-US" b="1" dirty="0"/>
              <a:t>Resource Development (HRD): </a:t>
            </a:r>
            <a:r>
              <a:rPr lang="en-US" dirty="0"/>
              <a:t>A Human Resource Development Plan will be prepared for </a:t>
            </a:r>
            <a:r>
              <a:rPr lang="en-US" dirty="0" err="1"/>
              <a:t>programme</a:t>
            </a:r>
            <a:r>
              <a:rPr lang="en-US" dirty="0"/>
              <a:t> personnel. This has assumed added importance because of the need for re-training in new skills and management approaches. In addition, there has been neglect in maintaining the level of </a:t>
            </a:r>
            <a:r>
              <a:rPr lang="en-US" dirty="0" err="1"/>
              <a:t>programme</a:t>
            </a:r>
            <a:r>
              <a:rPr lang="en-US" dirty="0"/>
              <a:t> staff which is currently denuded due to superannuation and limited recruitment. 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en-US" dirty="0" smtClean="0"/>
              <a:t>As </a:t>
            </a:r>
            <a:r>
              <a:rPr lang="en-US" dirty="0"/>
              <a:t>a starting point under the devolution plan, District Government personnel will be re-trained in new methodologies of planning, coordination functions</a:t>
            </a:r>
            <a:r>
              <a:rPr lang="en-US" dirty="0" smtClean="0"/>
              <a:t>,</a:t>
            </a:r>
            <a:r>
              <a:rPr lang="en-US" dirty="0"/>
              <a:t> problem-solving skills and improving their capacity to manage activities relating to the population sector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4) Decentralization</a:t>
            </a:r>
          </a:p>
          <a:p>
            <a:pPr marL="0" indent="0" algn="just">
              <a:buNone/>
            </a:pPr>
            <a:r>
              <a:rPr lang="en-US" sz="2000" dirty="0" smtClean="0"/>
              <a:t>	The </a:t>
            </a:r>
            <a:r>
              <a:rPr lang="en-US" sz="2000" dirty="0"/>
              <a:t>Program which to date has been federal will be </a:t>
            </a:r>
            <a:r>
              <a:rPr lang="en-US" sz="2000" b="1" dirty="0" err="1"/>
              <a:t>defederalized</a:t>
            </a:r>
            <a:r>
              <a:rPr lang="en-US" sz="2000" b="1" dirty="0"/>
              <a:t> </a:t>
            </a:r>
            <a:r>
              <a:rPr lang="en-US" sz="2000" dirty="0"/>
              <a:t>with administrative, financial &amp; </a:t>
            </a:r>
            <a:r>
              <a:rPr lang="en-US" sz="2000" dirty="0" err="1"/>
              <a:t>programme</a:t>
            </a:r>
            <a:r>
              <a:rPr lang="en-US" sz="2000" dirty="0"/>
              <a:t> transfers to the provinces: The </a:t>
            </a:r>
            <a:r>
              <a:rPr lang="en-US" sz="2000" dirty="0" err="1"/>
              <a:t>defederalization</a:t>
            </a:r>
            <a:r>
              <a:rPr lang="en-US" sz="2000" dirty="0"/>
              <a:t> will further decentralize the program to the District level in line with Governments devolution plan. 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dirty="0"/>
              <a:t>	</a:t>
            </a:r>
            <a:r>
              <a:rPr lang="en-US" sz="2000" dirty="0" smtClean="0"/>
              <a:t>This </a:t>
            </a:r>
            <a:r>
              <a:rPr lang="en-US" sz="2000" dirty="0"/>
              <a:t>will be done through subsidiarity of the Population Welfare Program at the district level. In addition, Health Departments are mandated to provide family planning services in the primary health care </a:t>
            </a:r>
            <a:r>
              <a:rPr lang="en-US" sz="2000" dirty="0" smtClean="0"/>
              <a:t>infrastructure.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845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</TotalTime>
  <Words>269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Wisp</vt:lpstr>
      <vt:lpstr>      POPULATION POLICY OF PAKISTAN </vt:lpstr>
      <vt:lpstr>VISION</vt:lpstr>
      <vt:lpstr>STRATEGIES</vt:lpstr>
      <vt:lpstr>Cont</vt:lpstr>
      <vt:lpstr>AREAS OF POLICY FOCUS</vt:lpstr>
      <vt:lpstr>Cont</vt:lpstr>
      <vt:lpstr>Cont</vt:lpstr>
      <vt:lpstr>Cont</vt:lpstr>
      <vt:lpstr>PowerPoint Presentation</vt:lpstr>
      <vt:lpstr>5) Coordination</vt:lpstr>
      <vt:lpstr>Source: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POLICY OF PAKISTAN 2002</dc:title>
  <dc:creator>Acer</dc:creator>
  <cp:lastModifiedBy>Abdul Rehman</cp:lastModifiedBy>
  <cp:revision>22</cp:revision>
  <dcterms:created xsi:type="dcterms:W3CDTF">2020-04-25T20:21:35Z</dcterms:created>
  <dcterms:modified xsi:type="dcterms:W3CDTF">2020-04-26T16:37:17Z</dcterms:modified>
</cp:coreProperties>
</file>